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8" r:id="rId3"/>
    <p:sldId id="276" r:id="rId4"/>
    <p:sldId id="261" r:id="rId5"/>
    <p:sldId id="262" r:id="rId6"/>
    <p:sldId id="263" r:id="rId7"/>
    <p:sldId id="282" r:id="rId8"/>
    <p:sldId id="289" r:id="rId9"/>
    <p:sldId id="290" r:id="rId10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5666"/>
    <a:srgbClr val="B1510F"/>
    <a:srgbClr val="3C5A59"/>
    <a:srgbClr val="604426"/>
    <a:srgbClr val="01A8AC"/>
    <a:srgbClr val="EC8010"/>
    <a:srgbClr val="455B6F"/>
    <a:srgbClr val="545454"/>
    <a:srgbClr val="2867A0"/>
    <a:srgbClr val="107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1B59812C-269B-43C0-AAC4-EA390425B36B}"/>
    <pc:docChg chg="modSld">
      <pc:chgData name="Kulinich Bohdan" userId="48e65c9f34e137d0" providerId="LiveId" clId="{1B59812C-269B-43C0-AAC4-EA390425B36B}" dt="2020-09-21T13:56:44.149" v="46" actId="1076"/>
      <pc:docMkLst>
        <pc:docMk/>
      </pc:docMkLst>
      <pc:sldChg chg="modSp mod">
        <pc:chgData name="Kulinich Bohdan" userId="48e65c9f34e137d0" providerId="LiveId" clId="{1B59812C-269B-43C0-AAC4-EA390425B36B}" dt="2020-09-21T13:56:44.149" v="46" actId="1076"/>
        <pc:sldMkLst>
          <pc:docMk/>
          <pc:sldMk cId="1088591982" sldId="256"/>
        </pc:sldMkLst>
        <pc:spChg chg="mod">
          <ac:chgData name="Kulinich Bohdan" userId="48e65c9f34e137d0" providerId="LiveId" clId="{1B59812C-269B-43C0-AAC4-EA390425B36B}" dt="2020-09-21T13:56:44.149" v="46" actId="1076"/>
          <ac:spMkLst>
            <pc:docMk/>
            <pc:sldMk cId="1088591982" sldId="256"/>
            <ac:spMk id="1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770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34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381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662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39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NUL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NUL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3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42859" y="2336393"/>
            <a:ext cx="938212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типових завдань за темою «Показникові рівняння</a:t>
            </a:r>
            <a:r>
              <a:rPr lang="uk-UA" sz="4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0</a:t>
            </a:r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Повторюємо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74331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рівняння називають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показниковими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58448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розв’язати найпростіше показникове рівняння?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128305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чому полягає метод уведення нової змінної?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969327"/>
            <a:ext cx="11338560" cy="954107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чому полягає метод зведення обох частин рівняння до степенів з однаковими основами?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7"/>
              <p:cNvSpPr/>
              <p:nvPr/>
            </p:nvSpPr>
            <p:spPr>
              <a:xfrm>
                <a:off x="508000" y="6241236"/>
                <a:ext cx="11338560" cy="54111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Якому рівнянню рівносильне рівняння виду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𝒇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ru-RU" sz="2800" b="1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𝒈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 </a:t>
                </a:r>
              </a:p>
            </p:txBody>
          </p:sp>
        </mc:Choice>
        <mc:Fallback xmlns="">
          <p:sp>
            <p:nvSpPr>
              <p:cNvPr id="5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6241236"/>
                <a:ext cx="11338560" cy="541110"/>
              </a:xfrm>
              <a:prstGeom prst="rect">
                <a:avLst/>
              </a:prstGeom>
              <a:blipFill>
                <a:blip r:embed="rId3"/>
                <a:stretch>
                  <a:fillRect t="-10112" b="-292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7"/>
              <p:cNvSpPr/>
              <p:nvPr/>
            </p:nvSpPr>
            <p:spPr>
              <a:xfrm>
                <a:off x="508000" y="2425508"/>
                <a:ext cx="11338560" cy="1384995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 яких випадках показникове рівняння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𝒃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&gt;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 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≠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має корені? Наведіть приклади та проілюструйте їх графічно.</a:t>
                </a:r>
              </a:p>
            </p:txBody>
          </p:sp>
        </mc:Choice>
        <mc:Fallback xmlns="">
          <p:sp>
            <p:nvSpPr>
              <p:cNvPr id="5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425508"/>
                <a:ext cx="11338560" cy="1384995"/>
              </a:xfrm>
              <a:prstGeom prst="rect">
                <a:avLst/>
              </a:prstGeom>
              <a:blipFill>
                <a:blip r:embed="rId4"/>
                <a:stretch>
                  <a:fillRect t="-5286" b="-114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9945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217518" y="1106718"/>
            <a:ext cx="5979887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Розв’жіть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рівняння: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217518" y="2132944"/>
                <a:ext cx="4221122" cy="53296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𝟑𝟎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2132944"/>
                <a:ext cx="4221122" cy="532966"/>
              </a:xfrm>
              <a:prstGeom prst="rect">
                <a:avLst/>
              </a:prstGeom>
              <a:blipFill>
                <a:blip r:embed="rId4"/>
                <a:stretch>
                  <a:fillRect l="-3035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8188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/>
              <p:cNvSpPr/>
              <p:nvPr/>
            </p:nvSpPr>
            <p:spPr>
              <a:xfrm>
                <a:off x="5217518" y="2902433"/>
                <a:ext cx="4221122" cy="53296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𝟐𝟔𝟎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2902433"/>
                <a:ext cx="4221122" cy="532966"/>
              </a:xfrm>
              <a:prstGeom prst="rect">
                <a:avLst/>
              </a:prstGeom>
              <a:blipFill>
                <a:blip r:embed="rId6"/>
                <a:stretch>
                  <a:fillRect l="-3035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/>
              <p:cNvSpPr/>
              <p:nvPr/>
            </p:nvSpPr>
            <p:spPr>
              <a:xfrm>
                <a:off x="5217518" y="3671922"/>
                <a:ext cx="4221122" cy="531812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𝟏𝟐𝟎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3671922"/>
                <a:ext cx="4221122" cy="531812"/>
              </a:xfrm>
              <a:prstGeom prst="rect">
                <a:avLst/>
              </a:prstGeom>
              <a:blipFill>
                <a:blip r:embed="rId7"/>
                <a:stretch>
                  <a:fillRect l="-3035" t="-11364" b="-2840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/>
              <p:cNvSpPr/>
              <p:nvPr/>
            </p:nvSpPr>
            <p:spPr>
              <a:xfrm>
                <a:off x="5217518" y="4440257"/>
                <a:ext cx="4221122" cy="53296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𝟕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𝟕𝟕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4440257"/>
                <a:ext cx="4221122" cy="532966"/>
              </a:xfrm>
              <a:prstGeom prst="rect">
                <a:avLst/>
              </a:prstGeom>
              <a:blipFill>
                <a:blip r:embed="rId8"/>
                <a:stretch>
                  <a:fillRect l="-3035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/>
              <p:cNvSpPr/>
              <p:nvPr/>
            </p:nvSpPr>
            <p:spPr>
              <a:xfrm>
                <a:off x="5217518" y="5209746"/>
                <a:ext cx="4221122" cy="53296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𝟕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𝟏𝟔𝟎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5209746"/>
                <a:ext cx="4221122" cy="532966"/>
              </a:xfrm>
              <a:prstGeom prst="rect">
                <a:avLst/>
              </a:prstGeom>
              <a:blipFill>
                <a:blip r:embed="rId9"/>
                <a:stretch>
                  <a:fillRect l="-3035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7"/>
              <p:cNvSpPr/>
              <p:nvPr/>
            </p:nvSpPr>
            <p:spPr>
              <a:xfrm>
                <a:off x="5217518" y="5979235"/>
                <a:ext cx="4221122" cy="53296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𝟔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𝟏𝟗𝟐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5979235"/>
                <a:ext cx="4221122" cy="532966"/>
              </a:xfrm>
              <a:prstGeom prst="rect">
                <a:avLst/>
              </a:prstGeom>
              <a:blipFill>
                <a:blip r:embed="rId10"/>
                <a:stretch>
                  <a:fillRect l="-3035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5084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842453" y="1266517"/>
            <a:ext cx="6349548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/>
              <p:cNvSpPr/>
              <p:nvPr/>
            </p:nvSpPr>
            <p:spPr>
              <a:xfrm>
                <a:off x="5842452" y="2434824"/>
                <a:ext cx="4500428" cy="70192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𝟏𝟎</m:t>
                                </m:r>
                              </m:e>
                              <m:sup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−</m:t>
                                </m:r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𝟓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2434824"/>
                <a:ext cx="4500428" cy="701923"/>
              </a:xfrm>
              <a:prstGeom prst="rect">
                <a:avLst/>
              </a:prstGeom>
              <a:blipFill>
                <a:blip r:embed="rId4"/>
                <a:stretch>
                  <a:fillRect l="-2706" b="-1379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1860904" y="2580516"/>
            <a:ext cx="979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спадна</a:t>
            </a:r>
            <a:endParaRPr lang="ru-RU" sz="24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0659" y="2504172"/>
            <a:ext cx="126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зростаюча</a:t>
            </a:r>
            <a:endParaRPr lang="ru-RU" sz="20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8188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7"/>
              <p:cNvSpPr/>
              <p:nvPr/>
            </p:nvSpPr>
            <p:spPr>
              <a:xfrm>
                <a:off x="5842452" y="3412939"/>
                <a:ext cx="4500428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3412939"/>
                <a:ext cx="4500428" cy="532966"/>
              </a:xfrm>
              <a:prstGeom prst="rect">
                <a:avLst/>
              </a:prstGeom>
              <a:blipFill>
                <a:blip r:embed="rId6"/>
                <a:stretch>
                  <a:fillRect l="-2706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7"/>
              <p:cNvSpPr/>
              <p:nvPr/>
            </p:nvSpPr>
            <p:spPr>
              <a:xfrm>
                <a:off x="5842452" y="4222097"/>
                <a:ext cx="4500428" cy="82195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𝟗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rad>
                      <m:radPr>
                        <m:degHide m:val="on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𝟑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sup>
                        </m:sSup>
                      </m:e>
                    </m:rad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𝟖𝟏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den>
                        </m:f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4222097"/>
                <a:ext cx="4500428" cy="821956"/>
              </a:xfrm>
              <a:prstGeom prst="rect">
                <a:avLst/>
              </a:prstGeom>
              <a:blipFill>
                <a:blip r:embed="rId7"/>
                <a:stretch>
                  <a:fillRect l="-2706" b="-447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7"/>
              <p:cNvSpPr/>
              <p:nvPr/>
            </p:nvSpPr>
            <p:spPr>
              <a:xfrm>
                <a:off x="5842452" y="5320245"/>
                <a:ext cx="4500428" cy="58375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func>
                          <m:func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func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𝟖</m:t>
                        </m:r>
                      </m:e>
                    </m:ra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5320245"/>
                <a:ext cx="4500428" cy="583750"/>
              </a:xfrm>
              <a:prstGeom prst="rect">
                <a:avLst/>
              </a:prstGeom>
              <a:blipFill>
                <a:blip r:embed="rId8"/>
                <a:stretch>
                  <a:fillRect l="-2706" t="-5208" b="-2395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7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750560" y="1522216"/>
            <a:ext cx="6441439" cy="523220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1500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5750562" y="2631500"/>
                <a:ext cx="4529220" cy="53296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2" y="2631500"/>
                <a:ext cx="4529220" cy="532966"/>
              </a:xfrm>
              <a:prstGeom prst="rect">
                <a:avLst/>
              </a:prstGeom>
              <a:blipFill>
                <a:blip r:embed="rId5"/>
                <a:stretch>
                  <a:fillRect l="-2692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5750561" y="3342700"/>
                <a:ext cx="4529221" cy="53296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1" y="3342700"/>
                <a:ext cx="4529221" cy="532966"/>
              </a:xfrm>
              <a:prstGeom prst="rect">
                <a:avLst/>
              </a:prstGeom>
              <a:blipFill>
                <a:blip r:embed="rId6"/>
                <a:stretch>
                  <a:fillRect l="-2692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/>
              <p:cNvSpPr/>
              <p:nvPr/>
            </p:nvSpPr>
            <p:spPr>
              <a:xfrm>
                <a:off x="5750561" y="4053900"/>
                <a:ext cx="4529222" cy="53296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𝟗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1" y="4053900"/>
                <a:ext cx="4529222" cy="532966"/>
              </a:xfrm>
              <a:prstGeom prst="rect">
                <a:avLst/>
              </a:prstGeom>
              <a:blipFill>
                <a:blip r:embed="rId7"/>
                <a:stretch>
                  <a:fillRect l="-2692" t="-10345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/>
              <p:cNvSpPr/>
              <p:nvPr/>
            </p:nvSpPr>
            <p:spPr>
              <a:xfrm>
                <a:off x="5750561" y="4765100"/>
                <a:ext cx="4529222" cy="712631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𝟗</m:t>
                        </m:r>
                      </m:num>
                      <m:den>
                        <m:sSup>
                          <m:sSup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𝟐𝟏</m:t>
                        </m:r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1" y="4765100"/>
                <a:ext cx="4529222" cy="712631"/>
              </a:xfrm>
              <a:prstGeom prst="rect">
                <a:avLst/>
              </a:prstGeom>
              <a:blipFill>
                <a:blip r:embed="rId8"/>
                <a:stretch>
                  <a:fillRect l="-2692" b="-76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2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234204" y="1137495"/>
            <a:ext cx="579119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2170557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234205" y="2300548"/>
                <a:ext cx="5791199" cy="56009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𝟗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𝟓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𝟑𝟑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5" y="2300548"/>
                <a:ext cx="5791199" cy="560090"/>
              </a:xfrm>
              <a:prstGeom prst="rect">
                <a:avLst/>
              </a:prstGeom>
              <a:blipFill>
                <a:blip r:embed="rId5"/>
                <a:stretch>
                  <a:fillRect l="-2211" t="-8696" b="-250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5234205" y="3075539"/>
                <a:ext cx="5791199" cy="56009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𝟑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𝟓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5" y="3075539"/>
                <a:ext cx="5791199" cy="560090"/>
              </a:xfrm>
              <a:prstGeom prst="rect">
                <a:avLst/>
              </a:prstGeom>
              <a:blipFill>
                <a:blip r:embed="rId6"/>
                <a:stretch>
                  <a:fillRect l="-2211" t="-9890" b="-2637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/>
              <p:cNvSpPr/>
              <p:nvPr/>
            </p:nvSpPr>
            <p:spPr>
              <a:xfrm>
                <a:off x="5234205" y="3850530"/>
                <a:ext cx="6830728" cy="59727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𝟓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𝟔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𝟏𝟓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𝟗</m:t>
                        </m:r>
                      </m:e>
                      <m:sup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5" y="3850530"/>
                <a:ext cx="6830728" cy="597279"/>
              </a:xfrm>
              <a:prstGeom prst="rect">
                <a:avLst/>
              </a:prstGeom>
              <a:blipFill>
                <a:blip r:embed="rId7"/>
                <a:stretch>
                  <a:fillRect l="-1875" b="-2653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5234204" y="4662710"/>
                <a:ext cx="6830729" cy="5329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4" y="4662710"/>
                <a:ext cx="6830729" cy="532966"/>
              </a:xfrm>
              <a:prstGeom prst="rect">
                <a:avLst/>
              </a:prstGeom>
              <a:blipFill>
                <a:blip r:embed="rId8"/>
                <a:stretch>
                  <a:fillRect l="-1875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177281" y="1316446"/>
            <a:ext cx="543559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6177280" y="3418050"/>
                <a:ext cx="5435599" cy="57394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𝟒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sup>
                          </m:s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sup>
                          </m:s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e>
                      </m:rad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∙</m:t>
                          </m:r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sup>
                          </m:s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3418050"/>
                <a:ext cx="5435599" cy="5739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672"/>
            <a:ext cx="5760720" cy="397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588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Повторюємо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74331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рівняння називають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показниковими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58448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розв’язати найпростіше показникове рівняння?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4128305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чому полягає метод уведення нової змінної?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969327"/>
            <a:ext cx="11338560" cy="954107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чому полягає метод зведення обох частин рівняння до степенів з однаковими основами?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7"/>
              <p:cNvSpPr/>
              <p:nvPr/>
            </p:nvSpPr>
            <p:spPr>
              <a:xfrm>
                <a:off x="508000" y="6241236"/>
                <a:ext cx="11338560" cy="54111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Якому рівнянню рівносильне рівняння виду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𝒇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ru-RU" sz="2800" b="1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𝒈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 </a:t>
                </a:r>
              </a:p>
            </p:txBody>
          </p:sp>
        </mc:Choice>
        <mc:Fallback xmlns="">
          <p:sp>
            <p:nvSpPr>
              <p:cNvPr id="5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6241236"/>
                <a:ext cx="11338560" cy="541110"/>
              </a:xfrm>
              <a:prstGeom prst="rect">
                <a:avLst/>
              </a:prstGeom>
              <a:blipFill>
                <a:blip r:embed="rId3"/>
                <a:stretch>
                  <a:fillRect t="-10112" b="-292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7"/>
              <p:cNvSpPr/>
              <p:nvPr/>
            </p:nvSpPr>
            <p:spPr>
              <a:xfrm>
                <a:off x="508000" y="2425508"/>
                <a:ext cx="11338560" cy="1384995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У яких випадках показникове рівняння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𝒃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&gt;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 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≠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має корені? Наведіть приклади та проілюструйте їх графічно.</a:t>
                </a:r>
              </a:p>
            </p:txBody>
          </p:sp>
        </mc:Choice>
        <mc:Fallback xmlns="">
          <p:sp>
            <p:nvSpPr>
              <p:cNvPr id="5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425508"/>
                <a:ext cx="11338560" cy="1384995"/>
              </a:xfrm>
              <a:prstGeom prst="rect">
                <a:avLst/>
              </a:prstGeom>
              <a:blipFill>
                <a:blip r:embed="rId4"/>
                <a:stretch>
                  <a:fillRect t="-5286" b="-114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1016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635752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(ст.13-14)</a:t>
                      </a:r>
                      <a:br>
                        <a:rPr lang="uk-UA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7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2</a:t>
                      </a:r>
                      <a:r>
                        <a:rPr lang="en-US" sz="27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.4;</a:t>
                      </a:r>
                      <a:r>
                        <a:rPr lang="en-US" sz="27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2.8; 2.12; 2.14; 2.18</a:t>
                      </a:r>
                      <a:endParaRPr lang="uk-UA" sz="27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243628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br>
                        <a:rPr lang="uk-UA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2.10; 2.12; 2.18; 2.18; 2.32;</a:t>
                      </a:r>
                      <a:r>
                        <a:rPr lang="en-US" sz="24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2.34</a:t>
                      </a:r>
                      <a:endParaRPr lang="uk-UA" sz="24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342554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uk-UA" sz="28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п.2.1 – 2.2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2.2.2(4-7); 2.2.4;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459265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</a:t>
                      </a:r>
                      <a:r>
                        <a:rPr lang="uk-UA" sz="28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ст.15-16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)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№ 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57; 77;</a:t>
                      </a:r>
                      <a:r>
                        <a:rPr lang="en-US" sz="28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81</a:t>
                      </a:r>
                      <a:endParaRPr lang="uk-UA" sz="28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434672" y="6604873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8833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3887</TotalTime>
  <Words>447</Words>
  <Application>Microsoft Macintosh PowerPoint</Application>
  <PresentationFormat>Widescreen</PresentationFormat>
  <Paragraphs>76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Segoe Print</vt:lpstr>
      <vt:lpstr>Tahoma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245</cp:revision>
  <dcterms:created xsi:type="dcterms:W3CDTF">2019-04-30T11:06:10Z</dcterms:created>
  <dcterms:modified xsi:type="dcterms:W3CDTF">2024-06-17T18:23:37Z</dcterms:modified>
  <cp:category/>
</cp:coreProperties>
</file>